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83" r:id="rId3"/>
    <p:sldId id="274" r:id="rId4"/>
    <p:sldId id="267" r:id="rId5"/>
    <p:sldId id="276" r:id="rId6"/>
    <p:sldId id="277" r:id="rId7"/>
    <p:sldId id="264" r:id="rId8"/>
    <p:sldId id="263" r:id="rId9"/>
    <p:sldId id="285" r:id="rId10"/>
    <p:sldId id="261" r:id="rId11"/>
    <p:sldId id="272" r:id="rId12"/>
    <p:sldId id="260" r:id="rId13"/>
    <p:sldId id="279" r:id="rId14"/>
    <p:sldId id="278" r:id="rId15"/>
    <p:sldId id="262" r:id="rId16"/>
    <p:sldId id="281" r:id="rId17"/>
    <p:sldId id="280" r:id="rId18"/>
    <p:sldId id="266" r:id="rId19"/>
    <p:sldId id="259" r:id="rId20"/>
    <p:sldId id="268" r:id="rId21"/>
    <p:sldId id="256" r:id="rId22"/>
    <p:sldId id="282" r:id="rId23"/>
    <p:sldId id="258" r:id="rId24"/>
    <p:sldId id="28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400"/>
    <a:srgbClr val="CCCC00"/>
    <a:srgbClr val="D09E00"/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65DDF-60AB-4A07-BF4E-0468EA3DBD80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02074-E853-48AF-B783-90303CD02C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34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02074-E853-48AF-B783-90303CD02C4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78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02074-E853-48AF-B783-90303CD02C4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02074-E853-48AF-B783-90303CD02C4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01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18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78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84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43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90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49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4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92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54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72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24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8880-F0C2-4BDB-88AC-D4821976F12B}" type="datetimeFigureOut">
              <a:rPr lang="ru-RU" smtClean="0"/>
              <a:t>21.10.2021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B734D-4353-47F7-BA4E-AEFFCBA82E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22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hdphoto" Target="../media/hdphoto21.wdp"/><Relationship Id="rId3" Type="http://schemas.microsoft.com/office/2007/relationships/hdphoto" Target="../media/hdphoto20.wdp"/><Relationship Id="rId7" Type="http://schemas.openxmlformats.org/officeDocument/2006/relationships/image" Target="../media/image48.tmp"/><Relationship Id="rId12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tmp"/><Relationship Id="rId5" Type="http://schemas.openxmlformats.org/officeDocument/2006/relationships/image" Target="../media/image46.jpeg"/><Relationship Id="rId10" Type="http://schemas.openxmlformats.org/officeDocument/2006/relationships/image" Target="../media/image51.tmp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mp"/><Relationship Id="rId3" Type="http://schemas.openxmlformats.org/officeDocument/2006/relationships/image" Target="../media/image55.tmp"/><Relationship Id="rId7" Type="http://schemas.openxmlformats.org/officeDocument/2006/relationships/image" Target="../media/image59.tmp"/><Relationship Id="rId12" Type="http://schemas.microsoft.com/office/2007/relationships/hdphoto" Target="../media/hdphoto2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mp"/><Relationship Id="rId11" Type="http://schemas.openxmlformats.org/officeDocument/2006/relationships/image" Target="../media/image63.png"/><Relationship Id="rId5" Type="http://schemas.openxmlformats.org/officeDocument/2006/relationships/image" Target="../media/image57.tmp"/><Relationship Id="rId10" Type="http://schemas.openxmlformats.org/officeDocument/2006/relationships/image" Target="../media/image62.tmp"/><Relationship Id="rId4" Type="http://schemas.openxmlformats.org/officeDocument/2006/relationships/image" Target="../media/image56.tmp"/><Relationship Id="rId9" Type="http://schemas.openxmlformats.org/officeDocument/2006/relationships/image" Target="../media/image61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25.wdp"/><Relationship Id="rId4" Type="http://schemas.openxmlformats.org/officeDocument/2006/relationships/image" Target="../media/image65.png"/><Relationship Id="rId9" Type="http://schemas.microsoft.com/office/2007/relationships/hdphoto" Target="../media/hdphoto2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30.wdp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33.wdp"/><Relationship Id="rId7" Type="http://schemas.openxmlformats.org/officeDocument/2006/relationships/image" Target="../media/image77.png"/><Relationship Id="rId12" Type="http://schemas.openxmlformats.org/officeDocument/2006/relationships/image" Target="../media/image81.tm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tmp"/><Relationship Id="rId5" Type="http://schemas.microsoft.com/office/2007/relationships/hdphoto" Target="../media/hdphoto34.wdp"/><Relationship Id="rId10" Type="http://schemas.openxmlformats.org/officeDocument/2006/relationships/image" Target="../media/image79.jpeg"/><Relationship Id="rId4" Type="http://schemas.openxmlformats.org/officeDocument/2006/relationships/image" Target="../media/image75.png"/><Relationship Id="rId9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mp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10" Type="http://schemas.microsoft.com/office/2007/relationships/hdphoto" Target="../media/hdphoto36.wdp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tmp"/><Relationship Id="rId4" Type="http://schemas.microsoft.com/office/2007/relationships/hdphoto" Target="../media/hdphoto3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microsoft.com/office/2007/relationships/hdphoto" Target="../media/hdphoto38.wdp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microsoft.com/office/2007/relationships/hdphoto" Target="../media/hdphoto39.wdp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tmp"/><Relationship Id="rId1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tm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3.tmp"/><Relationship Id="rId4" Type="http://schemas.openxmlformats.org/officeDocument/2006/relationships/image" Target="../media/image3.tmp"/><Relationship Id="rId9" Type="http://schemas.openxmlformats.org/officeDocument/2006/relationships/image" Target="../media/image6.tmp"/><Relationship Id="rId14" Type="http://schemas.openxmlformats.org/officeDocument/2006/relationships/image" Target="../media/image10.tm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tmp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99.png"/><Relationship Id="rId4" Type="http://schemas.microsoft.com/office/2007/relationships/hdphoto" Target="../media/hdphoto41.wdp"/><Relationship Id="rId9" Type="http://schemas.microsoft.com/office/2007/relationships/hdphoto" Target="../media/hdphoto4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5" Type="http://schemas.microsoft.com/office/2007/relationships/hdphoto" Target="../media/hdphoto44.wdp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microsoft.com/office/2007/relationships/hdphoto" Target="../media/hdphoto46.wdp"/><Relationship Id="rId10" Type="http://schemas.openxmlformats.org/officeDocument/2006/relationships/image" Target="../media/image109.tmp"/><Relationship Id="rId4" Type="http://schemas.openxmlformats.org/officeDocument/2006/relationships/image" Target="../media/image106.png"/><Relationship Id="rId9" Type="http://schemas.microsoft.com/office/2007/relationships/hdphoto" Target="../media/hdphoto48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mp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tiff"/><Relationship Id="rId3" Type="http://schemas.openxmlformats.org/officeDocument/2006/relationships/image" Target="../media/image24.jpeg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jpeg"/><Relationship Id="rId10" Type="http://schemas.openxmlformats.org/officeDocument/2006/relationships/image" Target="../media/image29.tmp"/><Relationship Id="rId4" Type="http://schemas.openxmlformats.org/officeDocument/2006/relationships/image" Target="../media/image25.jpeg"/><Relationship Id="rId9" Type="http://schemas.microsoft.com/office/2007/relationships/hdphoto" Target="../media/hdphoto13.wdp"/><Relationship Id="rId14" Type="http://schemas.openxmlformats.org/officeDocument/2006/relationships/image" Target="../media/image32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tm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1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100" y="3092450"/>
            <a:ext cx="6457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К 83-летию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Бориса Саркисовича Ишханова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375" y="4356100"/>
            <a:ext cx="1103379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000" i="1" dirty="0" smtClean="0"/>
              <a:t>Вариации на темы: </a:t>
            </a:r>
          </a:p>
          <a:p>
            <a:pPr algn="ctr">
              <a:spcAft>
                <a:spcPts val="600"/>
              </a:spcAft>
            </a:pPr>
            <a:r>
              <a:rPr lang="ru-RU" sz="3600" i="1" dirty="0" smtClean="0"/>
              <a:t>- Производственная родословная Бориса Саркисовича.</a:t>
            </a:r>
          </a:p>
          <a:p>
            <a:pPr algn="ctr"/>
            <a:r>
              <a:rPr lang="ru-RU" sz="3600" i="1" dirty="0" smtClean="0"/>
              <a:t>- Его учебно-просветительская деятельность.</a:t>
            </a:r>
            <a:endParaRPr lang="ru-RU" sz="3600" i="1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71" y="432629"/>
            <a:ext cx="1964670" cy="26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Моя Работа\Новая газета\Обложки книг\Введение, 4-е издание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84" y="90307"/>
            <a:ext cx="2299059" cy="32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Моя Работа\Новая газета\Обложки книг\Введение 1-е изда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0" y="99782"/>
            <a:ext cx="2239426" cy="32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Моя Работа\Новая газета\wpA2\Книги на замену\Классический учебни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243" y="3446120"/>
            <a:ext cx="2265515" cy="32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Моя Работа\Книги\Классический учебник\Учебник 2013\Откорректированное фот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25" y="3461650"/>
            <a:ext cx="2297532" cy="32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3" t="-185" r="555" b="185"/>
          <a:stretch/>
        </p:blipFill>
        <p:spPr>
          <a:xfrm>
            <a:off x="9842273" y="3461651"/>
            <a:ext cx="2293954" cy="3272701"/>
          </a:xfrm>
          <a:prstGeom prst="rect">
            <a:avLst/>
          </a:prstGeom>
        </p:spPr>
      </p:pic>
      <p:pic>
        <p:nvPicPr>
          <p:cNvPr id="15" name="Picture 4" descr="C:\Моя Работа\Новая газета\Обложки книг\Введение 2-е издани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73" y="99783"/>
            <a:ext cx="2192355" cy="325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Моя Работа\Новая газета\Обложки книг\Введение, 3-е издание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41" y="99783"/>
            <a:ext cx="2214168" cy="32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2" y="3461650"/>
            <a:ext cx="2164888" cy="3272702"/>
          </a:xfrm>
          <a:prstGeom prst="rect">
            <a:avLst/>
          </a:prstGeom>
        </p:spPr>
      </p:pic>
      <p:pic>
        <p:nvPicPr>
          <p:cNvPr id="18" name="Рисунок 17" descr="Вырезка экрана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16" y="-2720"/>
            <a:ext cx="2404052" cy="343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1285" y="19832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2002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8245" y="2440509"/>
            <a:ext cx="6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2004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79616" y="179734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05051" y="39840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323296" y="1380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23512" y="48810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51165" y="40746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54634" y="25822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40171" y="4391751"/>
            <a:ext cx="6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2007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Вырезка экрана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3514" y="3991919"/>
            <a:ext cx="3272703" cy="22121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11285" y="5509351"/>
            <a:ext cx="6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2005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21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68" y="1261760"/>
            <a:ext cx="7259063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5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" y="1300148"/>
            <a:ext cx="6060564" cy="4040375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61" y="280422"/>
            <a:ext cx="5807191" cy="4004196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9" y="5417081"/>
            <a:ext cx="6049870" cy="1286974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24" y="4400345"/>
            <a:ext cx="1594727" cy="370867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24" y="4751138"/>
            <a:ext cx="5799392" cy="683012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24" y="5561160"/>
            <a:ext cx="5814246" cy="1035584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" y="114992"/>
            <a:ext cx="6049869" cy="11127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532" y="333864"/>
            <a:ext cx="1287618" cy="14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99" y="53770"/>
            <a:ext cx="4383490" cy="6715133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65" y="4821902"/>
            <a:ext cx="4250269" cy="1841025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75" y="2109644"/>
            <a:ext cx="4271495" cy="2572083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96" y="207584"/>
            <a:ext cx="3605993" cy="1874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491" y="2708549"/>
            <a:ext cx="3302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Учебные курсы</a:t>
            </a:r>
          </a:p>
          <a:p>
            <a:pPr algn="ctr"/>
            <a:r>
              <a:rPr lang="ru-RU" sz="2400" dirty="0"/>
              <a:t>с</a:t>
            </a:r>
            <a:r>
              <a:rPr lang="ru-RU" sz="2400" dirty="0" smtClean="0"/>
              <a:t>озданные</a:t>
            </a:r>
          </a:p>
          <a:p>
            <a:pPr algn="ctr"/>
            <a:r>
              <a:rPr lang="ru-RU" sz="2400" dirty="0" smtClean="0"/>
              <a:t>Борисом Саркисовичем</a:t>
            </a:r>
          </a:p>
          <a:p>
            <a:pPr algn="ctr"/>
            <a:r>
              <a:rPr lang="ru-RU" sz="2400" dirty="0" smtClean="0"/>
              <a:t>в 1986 – 2005 гг.</a:t>
            </a:r>
          </a:p>
          <a:p>
            <a:pPr algn="ctr"/>
            <a:r>
              <a:rPr lang="ru-RU" sz="2400" dirty="0" smtClean="0"/>
              <a:t>(более 40 курсов)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255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8" y="125596"/>
            <a:ext cx="4001794" cy="6716461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60" y="21157"/>
            <a:ext cx="4558926" cy="6820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299" y="2647589"/>
            <a:ext cx="3302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Учебные курсы</a:t>
            </a:r>
          </a:p>
          <a:p>
            <a:pPr algn="ctr"/>
            <a:r>
              <a:rPr lang="ru-RU" sz="2400" dirty="0"/>
              <a:t>с</a:t>
            </a:r>
            <a:r>
              <a:rPr lang="ru-RU" sz="2400" dirty="0" smtClean="0"/>
              <a:t>озданные</a:t>
            </a:r>
          </a:p>
          <a:p>
            <a:pPr algn="ctr"/>
            <a:r>
              <a:rPr lang="ru-RU" sz="2400" dirty="0" smtClean="0"/>
              <a:t>Борисом Саркисовичем</a:t>
            </a:r>
          </a:p>
          <a:p>
            <a:pPr algn="ctr"/>
            <a:r>
              <a:rPr lang="ru-RU" sz="2400" dirty="0" smtClean="0"/>
              <a:t>в 2007 – 2019 гг.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69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54" y="1680517"/>
            <a:ext cx="3624694" cy="4436078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7" y="1546447"/>
            <a:ext cx="3152925" cy="4713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3725" y="6200558"/>
            <a:ext cx="20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1-е издание 1999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574749" y="6198286"/>
            <a:ext cx="20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2-е издание 2009</a:t>
            </a:r>
            <a:endParaRPr lang="ru-RU" sz="2000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82" y="1546447"/>
            <a:ext cx="3194764" cy="4728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218" y="191204"/>
            <a:ext cx="11363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Борис Саркисович организовал издание большого числа (около 100) </a:t>
            </a:r>
          </a:p>
          <a:p>
            <a:pPr algn="ctr"/>
            <a:r>
              <a:rPr lang="ru-RU" sz="2400" dirty="0" smtClean="0"/>
              <a:t>учебной и познавательной литературы по различным вопросам </a:t>
            </a:r>
          </a:p>
          <a:p>
            <a:pPr algn="ctr"/>
            <a:r>
              <a:rPr lang="ru-RU" sz="2400" dirty="0" smtClean="0"/>
              <a:t>физики ядра, частиц и астрофизики с участием сотрудников, аспирантов и студентов.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92599" y="1577573"/>
            <a:ext cx="3143183" cy="4660056"/>
          </a:xfrm>
          <a:prstGeom prst="rect">
            <a:avLst/>
          </a:prstGeom>
          <a:noFill/>
          <a:ln w="190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60" y="2316653"/>
            <a:ext cx="1204405" cy="13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08" y="3467843"/>
            <a:ext cx="2159065" cy="3084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7" y="3470471"/>
            <a:ext cx="2011636" cy="3057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40" y="3486433"/>
            <a:ext cx="2147624" cy="3041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16" y="3494684"/>
            <a:ext cx="2153560" cy="3043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9" y="199380"/>
            <a:ext cx="2168672" cy="3098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08" y="199381"/>
            <a:ext cx="2148017" cy="3098102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16" y="199380"/>
            <a:ext cx="2173296" cy="3098103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22" y="199380"/>
            <a:ext cx="2106937" cy="30981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11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48" y="357449"/>
            <a:ext cx="2203474" cy="2945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4" y="376117"/>
            <a:ext cx="2088107" cy="2927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88" y="364687"/>
            <a:ext cx="1924603" cy="2927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41" y="3477839"/>
            <a:ext cx="2369952" cy="3197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45" y="3477839"/>
            <a:ext cx="2045242" cy="2945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32" y="3477839"/>
            <a:ext cx="2065963" cy="2945821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45" y="3489269"/>
            <a:ext cx="2059348" cy="2945821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01" y="353257"/>
            <a:ext cx="1976226" cy="29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6" y="3681765"/>
            <a:ext cx="4606957" cy="2562620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65" y="741841"/>
            <a:ext cx="4588140" cy="2562488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29" y="3680707"/>
            <a:ext cx="4600176" cy="2563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3652" y="1576136"/>
            <a:ext cx="39856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Реклама </a:t>
            </a:r>
          </a:p>
          <a:p>
            <a:r>
              <a:rPr lang="ru-RU" sz="2800" dirty="0" smtClean="0"/>
              <a:t>наших учебных изданий </a:t>
            </a:r>
          </a:p>
          <a:p>
            <a:pPr algn="ctr"/>
            <a:r>
              <a:rPr lang="ru-RU" sz="2800" dirty="0" smtClean="0"/>
              <a:t>в Интернете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251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2" y="3524508"/>
            <a:ext cx="5167687" cy="2812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26" y="306388"/>
            <a:ext cx="5078233" cy="2856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8" y="300842"/>
            <a:ext cx="5088091" cy="28620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36" y="3524508"/>
            <a:ext cx="5000520" cy="28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38" y="231083"/>
            <a:ext cx="1673212" cy="1716930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7163" y="300105"/>
            <a:ext cx="1489720" cy="1854549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65" y="393766"/>
            <a:ext cx="1317687" cy="151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0" y="4597537"/>
            <a:ext cx="1466640" cy="2016000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3594" y="359636"/>
            <a:ext cx="1316309" cy="1656000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26" y="4403016"/>
            <a:ext cx="1448002" cy="1867161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9850" y="2568583"/>
            <a:ext cx="1301480" cy="1562913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345" y="2555510"/>
            <a:ext cx="1360506" cy="1592361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06" y="4681412"/>
            <a:ext cx="1179108" cy="1477353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28" y="2558759"/>
            <a:ext cx="1685386" cy="1608389"/>
          </a:xfrm>
          <a:prstGeom prst="rect">
            <a:avLst/>
          </a:prstGeom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189" y="4712153"/>
            <a:ext cx="1214947" cy="144275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>
            <a:off x="2399554" y="934344"/>
            <a:ext cx="69924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5348941" y="925380"/>
            <a:ext cx="69924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2440016" y="5191219"/>
            <a:ext cx="69924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5185815" y="5177772"/>
            <a:ext cx="69924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7977698" y="3174958"/>
            <a:ext cx="699247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1940574" y="1340846"/>
            <a:ext cx="252000" cy="5517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398685" y="4225625"/>
            <a:ext cx="403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77175" y="4418366"/>
            <a:ext cx="11916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329575" y="6211302"/>
            <a:ext cx="11700000" cy="538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29575" y="1948587"/>
            <a:ext cx="10116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18906" y="83931"/>
            <a:ext cx="11916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4906883" y="2004660"/>
            <a:ext cx="1450172" cy="1260062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трелка вправо 50"/>
          <p:cNvSpPr/>
          <p:nvPr/>
        </p:nvSpPr>
        <p:spPr>
          <a:xfrm rot="2220000">
            <a:off x="7859970" y="2162549"/>
            <a:ext cx="97200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576767" y="1896474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В.С. Фурсов</a:t>
            </a:r>
            <a:endParaRPr lang="ru-RU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3418578" y="1874063"/>
            <a:ext cx="1468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Л.В. Грошев</a:t>
            </a:r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5835232" y="1816835"/>
            <a:ext cx="2146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А.А. Коломенский</a:t>
            </a:r>
            <a:endParaRPr lang="ru-RU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9827797" y="6173103"/>
            <a:ext cx="1563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А.Н. Тихонов</a:t>
            </a:r>
            <a:endParaRPr lang="ru-RU" sz="2000" dirty="0"/>
          </a:p>
        </p:txBody>
      </p:sp>
      <p:sp>
        <p:nvSpPr>
          <p:cNvPr id="60" name="TextBox 59"/>
          <p:cNvSpPr txBox="1"/>
          <p:nvPr/>
        </p:nvSpPr>
        <p:spPr>
          <a:xfrm>
            <a:off x="10545390" y="1938027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С.Н. Вернов</a:t>
            </a:r>
            <a:endParaRPr lang="ru-RU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248280" y="6131310"/>
            <a:ext cx="202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Д.В. Скобельцын</a:t>
            </a:r>
            <a:endParaRPr lang="ru-RU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3398974" y="6069520"/>
            <a:ext cx="156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В.И. Векслер</a:t>
            </a:r>
            <a:endParaRPr lang="ru-RU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6233788" y="6123100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В.Г. Шевченко</a:t>
            </a:r>
            <a:endParaRPr lang="ru-RU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6364088" y="4058208"/>
            <a:ext cx="14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И.Б. Теплов</a:t>
            </a:r>
            <a:endParaRPr lang="ru-RU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8738416" y="4067732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Б.С. Ишханов</a:t>
            </a:r>
            <a:endParaRPr lang="ru-RU" sz="2000" dirty="0"/>
          </a:p>
        </p:txBody>
      </p:sp>
      <p:pic>
        <p:nvPicPr>
          <p:cNvPr id="69" name="Рисунок 68" descr="Вырезка экрана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1120" y="4464343"/>
            <a:ext cx="1600774" cy="2188669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>
            <a:off x="8751916" y="6203106"/>
            <a:ext cx="3454253" cy="639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537826" y="4593440"/>
            <a:ext cx="349624" cy="2041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10317313" y="4470176"/>
            <a:ext cx="252000" cy="2041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50774" y="2582182"/>
            <a:ext cx="511268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Они повлияли на формирование </a:t>
            </a:r>
          </a:p>
          <a:p>
            <a:pPr algn="ctr"/>
            <a:r>
              <a:rPr lang="ru-RU" sz="2400" dirty="0" smtClean="0"/>
              <a:t>Бориса Саркисовича</a:t>
            </a:r>
          </a:p>
          <a:p>
            <a:pPr algn="ctr"/>
            <a:r>
              <a:rPr lang="ru-RU" sz="2400" dirty="0" smtClean="0"/>
              <a:t>как ученого, педагога и руководителя</a:t>
            </a:r>
            <a:endParaRPr lang="ru-RU" sz="2400" dirty="0"/>
          </a:p>
        </p:txBody>
      </p:sp>
      <p:cxnSp>
        <p:nvCxnSpPr>
          <p:cNvPr id="75" name="Прямая со стрелкой 74"/>
          <p:cNvCxnSpPr/>
          <p:nvPr/>
        </p:nvCxnSpPr>
        <p:spPr>
          <a:xfrm flipV="1">
            <a:off x="4678335" y="2180557"/>
            <a:ext cx="1775879" cy="242505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>
            <a:off x="8607745" y="4431429"/>
            <a:ext cx="3456000" cy="16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Стрелка вправо 77"/>
          <p:cNvSpPr/>
          <p:nvPr/>
        </p:nvSpPr>
        <p:spPr>
          <a:xfrm rot="-2460000">
            <a:off x="7862759" y="4419087"/>
            <a:ext cx="97200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1953274" y="0"/>
            <a:ext cx="252000" cy="6205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8645239" y="6099860"/>
            <a:ext cx="1636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Р.А. Эрамжян</a:t>
            </a:r>
            <a:endParaRPr lang="ru-RU" sz="2000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40" y="431330"/>
            <a:ext cx="1124844" cy="146815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700100" y="1831176"/>
            <a:ext cx="156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А.Ф. Тулинов</a:t>
            </a:r>
            <a:endParaRPr lang="ru-RU" sz="20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10328470" y="2259470"/>
            <a:ext cx="349624" cy="45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10587349" y="4085711"/>
            <a:ext cx="1444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Г.Н. Флеров</a:t>
            </a:r>
            <a:endParaRPr lang="ru-RU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10536846" y="6119826"/>
            <a:ext cx="1563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А.Н. Тихонов</a:t>
            </a:r>
            <a:endParaRPr lang="ru-RU" sz="2000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10656000" y="4427073"/>
            <a:ext cx="1404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5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51" grpId="0" animBg="1"/>
      <p:bldP spid="53" grpId="0"/>
      <p:bldP spid="54" grpId="0"/>
      <p:bldP spid="55" grpId="0"/>
      <p:bldP spid="60" grpId="0"/>
      <p:bldP spid="62" grpId="0"/>
      <p:bldP spid="63" grpId="0"/>
      <p:bldP spid="64" grpId="0"/>
      <p:bldP spid="65" grpId="0"/>
      <p:bldP spid="66" grpId="0"/>
      <p:bldP spid="74" grpId="0" animBg="1"/>
      <p:bldP spid="78" grpId="0" animBg="1"/>
      <p:bldP spid="52" grpId="0"/>
      <p:bldP spid="57" grpId="0"/>
      <p:bldP spid="67" grpId="0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23" y="3539564"/>
            <a:ext cx="3272329" cy="3153336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4" y="3539564"/>
            <a:ext cx="4280722" cy="3153336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1" y="173412"/>
            <a:ext cx="4576402" cy="3244251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45" y="3539564"/>
            <a:ext cx="2823698" cy="315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92" y="173412"/>
            <a:ext cx="5767557" cy="324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81" y="1894552"/>
            <a:ext cx="6365630" cy="3751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6" y="1932416"/>
            <a:ext cx="2761565" cy="3653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10" y="1791588"/>
            <a:ext cx="1127760" cy="1569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4368" y="644294"/>
            <a:ext cx="4740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2003 г.</a:t>
            </a:r>
          </a:p>
          <a:p>
            <a:pPr algn="ctr"/>
            <a:r>
              <a:rPr lang="ru-RU" sz="2400" dirty="0" smtClean="0"/>
              <a:t>Вручение Ломоносовской премии </a:t>
            </a:r>
          </a:p>
          <a:p>
            <a:pPr algn="ctr"/>
            <a:r>
              <a:rPr lang="ru-RU" sz="2400" dirty="0" smtClean="0"/>
              <a:t>за педагогическую деятельность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6646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71" y="620"/>
            <a:ext cx="6043778" cy="4940548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17" y="4897166"/>
            <a:ext cx="5974451" cy="1988219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529192" y="6145200"/>
            <a:ext cx="13681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395195" y="6426000"/>
            <a:ext cx="432000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05" y="1515763"/>
            <a:ext cx="2808311" cy="3264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412" y="96600"/>
            <a:ext cx="5293308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Основополагающая статья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об </a:t>
            </a:r>
            <a:r>
              <a:rPr lang="ru-RU" sz="2400" b="1" dirty="0">
                <a:solidFill>
                  <a:srgbClr val="C00000"/>
                </a:solidFill>
              </a:rPr>
              <a:t>атомном ядре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</a:rPr>
              <a:t>в </a:t>
            </a:r>
            <a:r>
              <a:rPr lang="ru-RU" sz="2400" b="1" dirty="0" smtClean="0">
                <a:solidFill>
                  <a:srgbClr val="C00000"/>
                </a:solidFill>
              </a:rPr>
              <a:t>Большой Российской </a:t>
            </a:r>
            <a:r>
              <a:rPr lang="ru-RU" sz="2400" b="1" dirty="0">
                <a:solidFill>
                  <a:srgbClr val="C00000"/>
                </a:solidFill>
              </a:rPr>
              <a:t>Энциклопедии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</a:rPr>
              <a:t>(том 35)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04" y="4845333"/>
            <a:ext cx="3374536" cy="1916905"/>
          </a:xfrm>
          <a:prstGeom prst="rect">
            <a:avLst/>
          </a:prstGeom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10" y="4080343"/>
            <a:ext cx="355362" cy="1945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43992" y="39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9C400"/>
                </a:solidFill>
              </a:rPr>
              <a:t>35</a:t>
            </a:r>
            <a:endParaRPr lang="ru-RU" b="1" dirty="0">
              <a:solidFill>
                <a:srgbClr val="C9C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70" y="720272"/>
            <a:ext cx="3968070" cy="529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1336" y="2663190"/>
            <a:ext cx="57125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В многом благодаря Борису Саркисовичу</a:t>
            </a:r>
          </a:p>
          <a:p>
            <a:pPr algn="ctr"/>
            <a:r>
              <a:rPr lang="ru-RU" sz="2400" dirty="0" smtClean="0"/>
              <a:t>молодое поколение нашей страны</a:t>
            </a:r>
          </a:p>
          <a:p>
            <a:pPr algn="ctr"/>
            <a:r>
              <a:rPr lang="ru-RU" sz="2400" dirty="0" smtClean="0"/>
              <a:t>получило доступ к современным знаниям</a:t>
            </a:r>
          </a:p>
          <a:p>
            <a:pPr algn="ctr"/>
            <a:r>
              <a:rPr lang="ru-RU" sz="2400" dirty="0" smtClean="0"/>
              <a:t>о строении микромира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51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3195" y="3052691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828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6082" y="2161091"/>
            <a:ext cx="4594407" cy="3046817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8" y="419100"/>
            <a:ext cx="5290326" cy="3594100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68" y="2900288"/>
            <a:ext cx="276264" cy="1057423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2" y="3919881"/>
            <a:ext cx="4127501" cy="909032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8" y="4828912"/>
            <a:ext cx="6048672" cy="1769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2561" y="424934"/>
            <a:ext cx="6213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Первые научные публикации Б.С. Ишханова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 первая книга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57868" y="2900288"/>
            <a:ext cx="379432" cy="274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2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9" y="344173"/>
            <a:ext cx="6157996" cy="3823054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9" y="4090450"/>
            <a:ext cx="5837041" cy="2533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500" y="43934"/>
            <a:ext cx="916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Последняя научная публикация Б.С. Ишханова и последняя книга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27" y="632599"/>
            <a:ext cx="4680274" cy="60331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77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824" y="192501"/>
            <a:ext cx="6247351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000" b="1" dirty="0" smtClean="0"/>
              <a:t>Научная школа Бориса Саркисовича</a:t>
            </a:r>
            <a:endParaRPr lang="ru-RU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18011" y="787975"/>
            <a:ext cx="83454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/>
              <a:t>Начиная с 1964 года в Отделе и на Кафедре защищено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80</a:t>
            </a:r>
            <a:r>
              <a:rPr lang="ru-RU" sz="2200" b="1" dirty="0" smtClean="0"/>
              <a:t> кандидатских и </a:t>
            </a:r>
            <a:r>
              <a:rPr lang="ru-RU" sz="2200" b="1" dirty="0" smtClean="0">
                <a:solidFill>
                  <a:srgbClr val="FF0000"/>
                </a:solidFill>
              </a:rPr>
              <a:t>10</a:t>
            </a:r>
            <a:r>
              <a:rPr lang="ru-RU" sz="2200" b="1" dirty="0" smtClean="0"/>
              <a:t> докторских диссертаций.</a:t>
            </a:r>
          </a:p>
          <a:p>
            <a:pPr algn="ctr"/>
            <a:r>
              <a:rPr lang="ru-RU" sz="2200" b="1" dirty="0" smtClean="0"/>
              <a:t>Борис Саркисович лично подготовил </a:t>
            </a:r>
            <a:r>
              <a:rPr lang="ru-RU" sz="2200" b="1" dirty="0" smtClean="0">
                <a:solidFill>
                  <a:srgbClr val="FF0000"/>
                </a:solidFill>
              </a:rPr>
              <a:t>33</a:t>
            </a:r>
            <a:r>
              <a:rPr lang="ru-RU" sz="2200" b="1" dirty="0" smtClean="0"/>
              <a:t> кандидата физ.-мат. наук.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5899" y="3748802"/>
            <a:ext cx="18902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Б.С. Ишханов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8527" y="3704361"/>
            <a:ext cx="23134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И.М. Капитонов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6406" y="3842996"/>
            <a:ext cx="171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В.К. Гришин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2880" y="3640239"/>
            <a:ext cx="20181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Н.Г. Гончарова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35" y="3773339"/>
            <a:ext cx="2061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В.И. Шведунов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836" y="6175575"/>
            <a:ext cx="21260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О.И. Василенко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2830" y="6082344"/>
            <a:ext cx="19596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В.В. Варламов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353" y="6158372"/>
            <a:ext cx="17529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В.И. Мокеев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0818" y="6148598"/>
            <a:ext cx="1893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И.Н. Бобошин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7594" y="6268062"/>
            <a:ext cx="1586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В.Н. Орлин </a:t>
            </a:r>
            <a:endParaRPr lang="ru-RU" sz="2200" b="1" i="1" dirty="0">
              <a:solidFill>
                <a:srgbClr val="0070C0"/>
              </a:solidFill>
            </a:endParaRPr>
          </a:p>
        </p:txBody>
      </p:sp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230" y="2271558"/>
            <a:ext cx="1344356" cy="15257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71" y="2276050"/>
            <a:ext cx="1220097" cy="1616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53" y="2452574"/>
            <a:ext cx="1258443" cy="12584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96" y="2377573"/>
            <a:ext cx="1097280" cy="1463040"/>
          </a:xfrm>
          <a:prstGeom prst="rect">
            <a:avLst/>
          </a:prstGeom>
        </p:spPr>
      </p:pic>
      <p:pic>
        <p:nvPicPr>
          <p:cNvPr id="19" name="Рисунок 18" descr="Вырезка экрана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036" y="4583872"/>
            <a:ext cx="1577560" cy="1657582"/>
          </a:xfrm>
          <a:prstGeom prst="rect">
            <a:avLst/>
          </a:prstGeom>
        </p:spPr>
      </p:pic>
      <p:pic>
        <p:nvPicPr>
          <p:cNvPr id="21" name="Рисунок 20" descr="Вырезка экрана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86" y="4615859"/>
            <a:ext cx="1119153" cy="1602424"/>
          </a:xfrm>
          <a:prstGeom prst="rect">
            <a:avLst/>
          </a:prstGeom>
        </p:spPr>
      </p:pic>
      <p:pic>
        <p:nvPicPr>
          <p:cNvPr id="22" name="Рисунок 21" descr="Вырезка экрана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5137" y="4678355"/>
            <a:ext cx="1618999" cy="1452194"/>
          </a:xfrm>
          <a:prstGeom prst="rect">
            <a:avLst/>
          </a:prstGeom>
        </p:spPr>
      </p:pic>
      <p:pic>
        <p:nvPicPr>
          <p:cNvPr id="23" name="Рисунок 22" descr="Вырезка экрана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34791" y="4716397"/>
            <a:ext cx="1681778" cy="15339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32" y="2329241"/>
            <a:ext cx="1033355" cy="14353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06145" y="19347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1976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8380" y="20114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1984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0399" y="19535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1987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41226" y="20981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1991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82331" y="20579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1992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7613" y="42629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1992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82372" y="42854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1997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10828" y="429869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2009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04941" y="426939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432700" y="42125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2013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4" name="Рисунок 33" descr="Вырезка экрана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63" y="4603827"/>
            <a:ext cx="1088997" cy="15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758" y="649705"/>
            <a:ext cx="9444788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Кафедра и общий курс Физики атомного ядра и частиц</a:t>
            </a:r>
            <a:endParaRPr lang="ru-RU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5301" y="1383638"/>
            <a:ext cx="1162145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На кафедру </a:t>
            </a:r>
            <a:r>
              <a:rPr lang="ru-RU" sz="2400" b="1" dirty="0" smtClean="0">
                <a:solidFill>
                  <a:srgbClr val="0070C0"/>
                </a:solidFill>
              </a:rPr>
              <a:t>Ускорителей</a:t>
            </a:r>
            <a:r>
              <a:rPr lang="ru-RU" sz="2400" dirty="0" smtClean="0"/>
              <a:t>, ставшей затем </a:t>
            </a:r>
          </a:p>
          <a:p>
            <a:pPr algn="ctr"/>
            <a:r>
              <a:rPr lang="ru-RU" sz="2400" dirty="0" smtClean="0"/>
              <a:t>кафедрой </a:t>
            </a:r>
            <a:r>
              <a:rPr lang="ru-RU" sz="2400" b="1" dirty="0" smtClean="0">
                <a:solidFill>
                  <a:srgbClr val="0070C0"/>
                </a:solidFill>
              </a:rPr>
              <a:t>Ядерных взаимодействий и ускорителей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и, в конце концов, кафедрой </a:t>
            </a:r>
            <a:r>
              <a:rPr lang="ru-RU" sz="2400" b="1" dirty="0" smtClean="0">
                <a:solidFill>
                  <a:srgbClr val="0070C0"/>
                </a:solidFill>
              </a:rPr>
              <a:t>Общей ядерной физики</a:t>
            </a:r>
            <a:r>
              <a:rPr lang="ru-RU" sz="2400" dirty="0" smtClean="0"/>
              <a:t>, </a:t>
            </a:r>
          </a:p>
          <a:p>
            <a:pPr algn="ctr"/>
            <a:r>
              <a:rPr lang="ru-RU" sz="2400" dirty="0" smtClean="0"/>
              <a:t>физическим факультетом МГУ была возложена обязанность преподавать </a:t>
            </a:r>
          </a:p>
          <a:p>
            <a:pPr algn="ctr"/>
            <a:r>
              <a:rPr lang="ru-RU" sz="2400" dirty="0" smtClean="0"/>
              <a:t>Общий курс Физики атомного ядра и частиц, включая лекции, семинары и практикум.</a:t>
            </a:r>
          </a:p>
          <a:p>
            <a:pPr algn="ctr"/>
            <a:r>
              <a:rPr lang="ru-RU" sz="2400" dirty="0" smtClean="0"/>
              <a:t>Благодаря приходу на кафедру Бориса Саркисовича и возглавляемой им деятельности </a:t>
            </a:r>
          </a:p>
          <a:p>
            <a:pPr algn="ctr"/>
            <a:r>
              <a:rPr lang="ru-RU" sz="2400" dirty="0" smtClean="0"/>
              <a:t>по модернизации этого курса Кафедра заняла ведущее положение в России</a:t>
            </a:r>
          </a:p>
          <a:p>
            <a:pPr algn="ctr"/>
            <a:r>
              <a:rPr lang="ru-RU" sz="2400" dirty="0" smtClean="0"/>
              <a:t>в системе преподавания этого курса студентам физических специальностей вузов.</a:t>
            </a:r>
          </a:p>
          <a:p>
            <a:pPr algn="ctr"/>
            <a:r>
              <a:rPr lang="ru-RU" sz="2400" dirty="0" smtClean="0"/>
              <a:t>Коренной перестройке подверглась программа курса, </a:t>
            </a:r>
          </a:p>
          <a:p>
            <a:pPr algn="ctr"/>
            <a:r>
              <a:rPr lang="ru-RU" sz="2400" dirty="0" smtClean="0"/>
              <a:t>изменился характер подачи учебного материала на лекциях и семинарах. </a:t>
            </a:r>
          </a:p>
          <a:p>
            <a:pPr algn="ctr"/>
            <a:r>
              <a:rPr lang="ru-RU" sz="2400" dirty="0" smtClean="0"/>
              <a:t>Были написаны и изданы основные учебники и задачники.</a:t>
            </a:r>
          </a:p>
          <a:p>
            <a:pPr algn="ctr"/>
            <a:r>
              <a:rPr lang="ru-RU" sz="2400" dirty="0" smtClean="0"/>
              <a:t>Был усовершенствован общий ядерный практикум </a:t>
            </a:r>
          </a:p>
          <a:p>
            <a:pPr algn="ctr"/>
            <a:r>
              <a:rPr lang="ru-RU" sz="2400" dirty="0" smtClean="0"/>
              <a:t>и изданы книги, содержащие его описание.</a:t>
            </a:r>
          </a:p>
        </p:txBody>
      </p:sp>
    </p:spTree>
    <p:extLst>
      <p:ext uri="{BB962C8B-B14F-4D97-AF65-F5344CB8AC3E}">
        <p14:creationId xmlns:p14="http://schemas.microsoft.com/office/powerpoint/2010/main" val="38659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37" y="1915626"/>
            <a:ext cx="2960131" cy="4240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1" y="184486"/>
            <a:ext cx="2129287" cy="3205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1" y="3475102"/>
            <a:ext cx="2112676" cy="311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2167" y="1364927"/>
            <a:ext cx="182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1-е издание </a:t>
            </a:r>
          </a:p>
          <a:p>
            <a:r>
              <a:rPr lang="ru-RU" sz="2400" dirty="0" smtClean="0"/>
              <a:t>1972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27419" y="5407005"/>
            <a:ext cx="182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2-е издание </a:t>
            </a:r>
          </a:p>
          <a:p>
            <a:r>
              <a:rPr lang="ru-RU" sz="2400" dirty="0" smtClean="0"/>
              <a:t>1980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50149" y="5984723"/>
            <a:ext cx="244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5-е издание 1993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173309" y="121903"/>
            <a:ext cx="4471096" cy="12808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/>
              <a:t>Учебные издания 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/>
              <a:t>по физике ядра и частиц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/>
              <a:t>70-х </a:t>
            </a:r>
            <a:r>
              <a:rPr lang="ru-RU" sz="3200" dirty="0" smtClean="0">
                <a:cs typeface="Arial" panose="020B0604020202020204" pitchFamily="34" charset="0"/>
              </a:rPr>
              <a:t>─ 90-х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cs typeface="Arial" panose="020B0604020202020204" pitchFamily="34" charset="0"/>
              </a:rPr>
              <a:t>годов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41" y="197185"/>
            <a:ext cx="2134387" cy="31322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72506" y="1319760"/>
            <a:ext cx="182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1-е издание </a:t>
            </a:r>
          </a:p>
          <a:p>
            <a:r>
              <a:rPr lang="ru-RU" sz="2400" dirty="0" smtClean="0"/>
              <a:t>1971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31" y="3426864"/>
            <a:ext cx="2090404" cy="31460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79308" y="4392703"/>
            <a:ext cx="182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2-е издание </a:t>
            </a:r>
          </a:p>
          <a:p>
            <a:r>
              <a:rPr lang="ru-RU" sz="2400" dirty="0" smtClean="0"/>
              <a:t>1981</a:t>
            </a:r>
            <a:endParaRPr lang="ru-RU" sz="2400" dirty="0"/>
          </a:p>
        </p:txBody>
      </p:sp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32" y="2143485"/>
            <a:ext cx="1428949" cy="1562318"/>
          </a:xfrm>
          <a:prstGeom prst="rect">
            <a:avLst/>
          </a:prstGeom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50" y="3843557"/>
            <a:ext cx="1457928" cy="1647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1389" y="2485761"/>
            <a:ext cx="169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Ю.М. Широков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0521" y="4695559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Н.П. Юдин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69442" y="1721009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К.Н. Мухин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93198" y="2462979"/>
            <a:ext cx="263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И.В. </a:t>
            </a:r>
            <a:r>
              <a:rPr lang="ru-RU" sz="2400" b="1" dirty="0" smtClean="0">
                <a:solidFill>
                  <a:srgbClr val="D09E00"/>
                </a:solidFill>
              </a:rPr>
              <a:t>Ракобольская</a:t>
            </a:r>
            <a:endParaRPr lang="ru-RU" sz="2400" b="1" dirty="0">
              <a:solidFill>
                <a:srgbClr val="D09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6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4" grpId="0"/>
      <p:bldP spid="9" grpId="0"/>
      <p:bldP spid="17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3" y="3639067"/>
            <a:ext cx="5910526" cy="2465534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3" y="1455459"/>
            <a:ext cx="5987697" cy="2261010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49" y="1411724"/>
            <a:ext cx="5801950" cy="297789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07" y="4389234"/>
            <a:ext cx="5744792" cy="957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1100" y="825500"/>
            <a:ext cx="728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Описание правила Цвейга в книге Широкова и Юдина</a:t>
            </a:r>
            <a:endParaRPr lang="ru-RU" sz="2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60000" flipV="1">
            <a:off x="1498600" y="2016000"/>
            <a:ext cx="1295400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3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22" y="2532185"/>
            <a:ext cx="1151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Ниже перечислены основные </a:t>
            </a:r>
            <a:r>
              <a:rPr lang="ru-RU" sz="3200" dirty="0" smtClean="0"/>
              <a:t>учебники и учебные пособия, </a:t>
            </a:r>
          </a:p>
          <a:p>
            <a:pPr algn="ctr"/>
            <a:r>
              <a:rPr lang="ru-RU" sz="3200" dirty="0" smtClean="0"/>
              <a:t>суммирующие опыт преподавания </a:t>
            </a:r>
          </a:p>
          <a:p>
            <a:pPr algn="ctr"/>
            <a:r>
              <a:rPr lang="ru-RU" sz="3200" dirty="0" smtClean="0"/>
              <a:t>физики атомного ядра и частиц на физическом факультете МГУ,</a:t>
            </a:r>
          </a:p>
          <a:p>
            <a:pPr algn="ctr"/>
            <a:r>
              <a:rPr lang="ru-RU" sz="3200" dirty="0" smtClean="0"/>
              <a:t>вышедшие в общероссийских издательствах в этом </a:t>
            </a:r>
            <a:r>
              <a:rPr lang="ru-RU" sz="3200" dirty="0" smtClean="0"/>
              <a:t>веке: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655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489</Words>
  <Application>Microsoft Office PowerPoint</Application>
  <PresentationFormat>Широкоэкранный</PresentationFormat>
  <Paragraphs>127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130</cp:revision>
  <dcterms:created xsi:type="dcterms:W3CDTF">2021-10-16T07:08:13Z</dcterms:created>
  <dcterms:modified xsi:type="dcterms:W3CDTF">2021-10-21T08:22:41Z</dcterms:modified>
</cp:coreProperties>
</file>