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6" r:id="rId5"/>
    <p:sldId id="268" r:id="rId6"/>
    <p:sldId id="271" r:id="rId7"/>
    <p:sldId id="267" r:id="rId8"/>
    <p:sldId id="257" r:id="rId9"/>
    <p:sldId id="270" r:id="rId10"/>
    <p:sldId id="264" r:id="rId11"/>
    <p:sldId id="269" r:id="rId1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56E1-8E06-6A4F-A6D2-AC74C9FD7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657F-33C9-C247-8EE9-2465BFF18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5F01F-454E-9941-88B7-422299F3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DB45-7932-4646-9C78-82E75189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776A-5B51-6C49-BC3C-4495C6FE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2317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394F-2E19-E64F-8D8B-181E84A5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B5ED6-AF6F-A34B-BF78-391D089F7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1D052-2895-7144-A477-D59A3617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D492-BBC4-9742-915C-253EF03B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2F362-9E7F-E74E-B01B-1ED33DF5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58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3606A-18A3-ED46-8A47-C536D756A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214CA-32E6-B34E-BF6D-7BE514499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5AF1D-E78A-D54D-BA66-1407FDF9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9ECB5-4F54-9D42-B7E1-62558329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8B8C4-1A09-E547-A8C0-5377B41C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700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2951-F3FD-634A-91FE-95150F6A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532A-601E-2648-858D-53E27FD8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2B840-D463-354C-894E-A5010D55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BBD38-292B-FF4C-B404-6A4E6A9A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CD3C-07AB-BC4E-971D-B0060ED1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7955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8AA1-170A-FE49-A209-2459B818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36B91-08F3-A646-A6B8-8EC6EAF77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99FCD-633E-204D-9E9C-6BD89DD5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352B3-84FA-5A4C-8DCF-A1D51E53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D8CB-4E4C-5440-816C-8B5D599B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9343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2753-EA18-8C46-9E8A-C284ED84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307C6-6737-854A-9DA7-DC70CCDD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7A7BC-6E1F-CC42-80AF-5CC0D83DA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6B94B-F4CA-B84A-97A2-3FA56A79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5EB21-EE9E-4C4B-8CCD-A9886641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7C062-37E9-344A-8B0D-80FFF6D0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123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1424-BAD9-4C42-89B1-19AE6FD7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8E87D-DBDF-6E4A-9DB9-3476DE5F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8E21B-D341-A648-AE07-CDD12EB2D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F2003-C482-B040-A4AC-A3C60C10A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D3CE8-AFC6-2D49-8930-355740AAC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A2D0D-0DE8-1943-B0E3-8AE06AE8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9587D-64FC-0846-A671-D3AEFE9D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0EB2F-64D7-C04F-872C-E101E1D9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5556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CE55-718E-BB40-B864-5CF09DF2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F9CC7-94D6-9043-B270-CBA497AF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E7B5F-540D-0F44-A6DA-D1B4C792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AFCE9-0BA3-B940-89FE-D2436373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66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61BDF-D1FC-EE42-9805-76E0852D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C13CB-AF7B-4045-A146-E4B804ED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932FF-0153-6F4E-8C53-229F07ED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791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1702-0222-4A4E-BB4C-C9619770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7078-2BAC-7C42-B12D-5FD6CEF8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2D53D-1659-F246-8544-5587B5312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E7C2B-526A-2A4E-80A7-C5D5C7BB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267BD-BE53-3940-943E-53F8B8A7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4B536-9349-1B49-91C6-678CFB2E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3811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4188-282A-6044-B731-8CE95D8B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98E10-BF22-BC45-80B0-23F73EC61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84C8D-0C11-9249-84B5-39580BCA4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66D7-6703-A842-9694-5801BA26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0790C-57A8-8F4E-AC5C-513562B0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E1FEB-F14E-B44F-8DF1-C31FF3F5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2563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4D399-C8F4-DF44-8A08-D8352CE9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944E2-27C4-B944-8D25-5C582079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D784-9362-4C42-AAA3-0448EABA4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75C9-2EF9-E941-940F-8F0A684A21EE}" type="datetimeFigureOut">
              <a:rPr lang="en-RU" smtClean="0"/>
              <a:t>17.04.2022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F5AED-F5D6-A748-B281-B05F75910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12CB-7617-1549-B04D-AEA6DB225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2FD7-89B1-C147-885F-BA48AB8501C9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7714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3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emf"/><Relationship Id="rId5" Type="http://schemas.openxmlformats.org/officeDocument/2006/relationships/image" Target="../media/image16.png"/><Relationship Id="rId10" Type="http://schemas.openxmlformats.org/officeDocument/2006/relationships/image" Target="../media/image37.emf"/><Relationship Id="rId4" Type="http://schemas.openxmlformats.org/officeDocument/2006/relationships/image" Target="../media/image12.png"/><Relationship Id="rId9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779ACF-5047-504D-A35C-CFDF8C10F27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744933"/>
                <a:ext cx="9144000" cy="2387600"/>
              </a:xfrm>
            </p:spPr>
            <p:txBody>
              <a:bodyPr>
                <a:normAutofit/>
              </a:bodyPr>
              <a:lstStyle/>
              <a:p>
                <a:r>
                  <a:rPr lang="ru-RU" sz="4000" b="1" dirty="0"/>
                  <a:t>Зависимость формы угловых распределений фотоэлектронов от параметров </a:t>
                </a:r>
                <a:r>
                  <a:rPr lang="ru-RU" sz="4000" b="1" dirty="0" err="1"/>
                  <a:t>бихроматического</a:t>
                </a:r>
                <a:br>
                  <a:rPr lang="ru-RU" sz="4000" b="1" dirty="0"/>
                </a:b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GB" sz="4000" b="1" dirty="0"/>
                  <a:t> </a:t>
                </a:r>
                <a:r>
                  <a:rPr lang="ru-RU" sz="4000" b="1" dirty="0"/>
                  <a:t>поля</a:t>
                </a:r>
                <a:endParaRPr lang="en-RU" sz="4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779ACF-5047-504D-A35C-CFDF8C10F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744933"/>
                <a:ext cx="9144000" cy="2387600"/>
              </a:xfrm>
              <a:blipFill>
                <a:blip r:embed="rId2"/>
                <a:stretch>
                  <a:fillRect t="-2116" b="-1111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0BEE7194-AAFB-044A-B5B3-879847C9F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0732" y="4783256"/>
            <a:ext cx="9144000" cy="1655762"/>
          </a:xfrm>
        </p:spPr>
        <p:txBody>
          <a:bodyPr/>
          <a:lstStyle/>
          <a:p>
            <a:r>
              <a:rPr lang="ru-RU" dirty="0"/>
              <a:t>Доклад </a:t>
            </a:r>
            <a:r>
              <a:rPr lang="ru-RU" dirty="0" err="1"/>
              <a:t>асп</a:t>
            </a:r>
            <a:r>
              <a:rPr lang="ru-RU" dirty="0"/>
              <a:t>. Поповой М.М., </a:t>
            </a:r>
            <a:r>
              <a:rPr lang="ru-RU" dirty="0" err="1"/>
              <a:t>ст.науч.сотр</a:t>
            </a:r>
            <a:r>
              <a:rPr lang="ru-RU" dirty="0"/>
              <a:t>. Грызловой Е.В., </a:t>
            </a:r>
            <a:r>
              <a:rPr lang="ru-RU" dirty="0" err="1"/>
              <a:t>вед.науч.сотр</a:t>
            </a:r>
            <a:r>
              <a:rPr lang="ru-RU" dirty="0"/>
              <a:t>. Грум-</a:t>
            </a:r>
            <a:r>
              <a:rPr lang="ru-RU" dirty="0" err="1"/>
              <a:t>Гржимайло</a:t>
            </a:r>
            <a:r>
              <a:rPr lang="en-US" dirty="0"/>
              <a:t> </a:t>
            </a:r>
            <a:r>
              <a:rPr lang="ru-RU" dirty="0"/>
              <a:t>А.Н.</a:t>
            </a:r>
            <a:endParaRPr lang="en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86582-F01E-2A4D-9D0F-46A41BC3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3" y="42593"/>
            <a:ext cx="1882167" cy="1848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0AC56-31AC-CC49-9DAA-300DB06A4AE4}"/>
              </a:ext>
            </a:extLst>
          </p:cNvPr>
          <p:cNvSpPr txBox="1"/>
          <p:nvPr/>
        </p:nvSpPr>
        <p:spPr>
          <a:xfrm>
            <a:off x="3737503" y="157372"/>
            <a:ext cx="495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Ломоносовские чтения — 2022</a:t>
            </a:r>
            <a:endParaRPr lang="en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45C77-20DA-5144-8C9C-DDF8D6C7DD6B}"/>
              </a:ext>
            </a:extLst>
          </p:cNvPr>
          <p:cNvSpPr txBox="1"/>
          <p:nvPr/>
        </p:nvSpPr>
        <p:spPr>
          <a:xfrm>
            <a:off x="5065956" y="6157421"/>
            <a:ext cx="168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 апреля 2022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3389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A925A21-4923-9047-A9A1-A96BE4479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195" y="3466987"/>
            <a:ext cx="3558177" cy="833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5FFF81-3B62-FA41-BBD9-A7E3BBAF2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93" y="589518"/>
            <a:ext cx="5219700" cy="73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4F63C-DE70-7641-B74B-B1E9A9122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1" y="1470572"/>
            <a:ext cx="3715821" cy="940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A5423-C7FE-A24C-B4CE-5099E9501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630" y="1375674"/>
            <a:ext cx="6306916" cy="1308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865A58-71BA-A64E-AA50-530C278E10F0}"/>
              </a:ext>
            </a:extLst>
          </p:cNvPr>
          <p:cNvSpPr txBox="1"/>
          <p:nvPr/>
        </p:nvSpPr>
        <p:spPr>
          <a:xfrm>
            <a:off x="181586" y="177295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Теория возмущений:</a:t>
            </a:r>
            <a:endParaRPr lang="en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5CE91-ABE9-D544-9797-F69C9FA7A29D}"/>
              </a:ext>
            </a:extLst>
          </p:cNvPr>
          <p:cNvSpPr txBox="1"/>
          <p:nvPr/>
        </p:nvSpPr>
        <p:spPr>
          <a:xfrm>
            <a:off x="181586" y="3183770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Формализм статистических тензоров:</a:t>
            </a:r>
            <a:endParaRPr lang="en-R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39976-F56D-3D43-A9D5-225561250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28" y="3812787"/>
            <a:ext cx="3817890" cy="940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FFD09D-8742-904B-82CE-9AD6912F0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194" y="4753154"/>
            <a:ext cx="7777428" cy="942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90A74D-BBF7-1E43-89AE-C4900CC26D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892"/>
          <a:stretch/>
        </p:blipFill>
        <p:spPr>
          <a:xfrm>
            <a:off x="5099549" y="5672761"/>
            <a:ext cx="3717185" cy="1079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E6E112-C4DA-944E-9957-3D19F259FF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57" b="59754"/>
          <a:stretch/>
        </p:blipFill>
        <p:spPr>
          <a:xfrm>
            <a:off x="1870007" y="5757995"/>
            <a:ext cx="3945166" cy="823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1D5477-EC5B-7F49-A4A0-4F72E9DDE6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3195" y="2730720"/>
            <a:ext cx="3404279" cy="822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754DE2-1C91-6041-8179-61F6C18932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9512" y="148069"/>
            <a:ext cx="1550902" cy="48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3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F6D225-C009-4D46-96CE-E7D9C1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68" y="139095"/>
            <a:ext cx="10515600" cy="762000"/>
          </a:xfrm>
        </p:spPr>
        <p:txBody>
          <a:bodyPr/>
          <a:lstStyle/>
          <a:p>
            <a:r>
              <a:rPr lang="ru-RU" dirty="0"/>
              <a:t>Результаты: спиновая поляризация</a:t>
            </a:r>
            <a:endParaRPr lang="en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D627F5-42BC-E144-BE77-3483EC35A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3" y="1023357"/>
            <a:ext cx="1992843" cy="177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F450E9-CE76-C04A-BB0A-3F9A5804D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598" y="957655"/>
            <a:ext cx="1992843" cy="1865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EF454B-5015-784B-A0A3-5B6AE7939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025" y="2693548"/>
            <a:ext cx="3679633" cy="1870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9CC63-8737-6B42-AAD6-18BEFFB7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795" y="2946831"/>
            <a:ext cx="3679633" cy="35361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AE76D1-7D12-D74D-AF07-C8400C7A4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561" y="4455964"/>
            <a:ext cx="3842562" cy="2262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39B2FD-EF36-3547-B8D4-7FD3B0EC19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84"/>
          <a:stretch/>
        </p:blipFill>
        <p:spPr>
          <a:xfrm>
            <a:off x="8539376" y="641550"/>
            <a:ext cx="1901575" cy="2262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82E512-DF73-304C-9F44-6B93457417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030" r="53427"/>
          <a:stretch/>
        </p:blipFill>
        <p:spPr>
          <a:xfrm>
            <a:off x="3180335" y="779757"/>
            <a:ext cx="1109345" cy="18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D11B-84DE-5E47-9ECF-0E0E0E5B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Суть явления</a:t>
            </a:r>
            <a:endParaRPr lang="en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F6FEA-F33F-944D-B874-4981B1556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0" t="3677" r="40519" b="72552"/>
          <a:stretch/>
        </p:blipFill>
        <p:spPr>
          <a:xfrm>
            <a:off x="5621456" y="2239312"/>
            <a:ext cx="4084795" cy="1731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7EA98-3B1C-C148-B717-5670F708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431" y="5472197"/>
            <a:ext cx="3994301" cy="1109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2BC1EA-1C6B-1547-9165-BB0BBDFDC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620" y="602456"/>
            <a:ext cx="3644900" cy="8509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677F40-C16C-2249-9093-12BF1E25AA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56" b="11508"/>
          <a:stretch/>
        </p:blipFill>
        <p:spPr>
          <a:xfrm>
            <a:off x="838200" y="2239311"/>
            <a:ext cx="3908409" cy="2379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81DB7-1CEE-D143-85DE-0C952BEFF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416" y="3951355"/>
            <a:ext cx="5176495" cy="1009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495124-F524-B140-A173-FAA5B1BC4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4471" y="1976859"/>
            <a:ext cx="628805" cy="2103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BDA5B-B3D8-5643-BE54-5A4805CEBF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23" y="4979126"/>
            <a:ext cx="4202513" cy="4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8F5FA48-976A-7C4A-8A9B-252006B1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73" y="4135980"/>
            <a:ext cx="827957" cy="139064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E2FB0-F204-564B-9C00-0206C1D48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3012"/>
          <a:stretch/>
        </p:blipFill>
        <p:spPr>
          <a:xfrm>
            <a:off x="122738" y="3217668"/>
            <a:ext cx="3071529" cy="22393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ED21F-05A5-774E-AA3A-4856BAB84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29" y="1235527"/>
            <a:ext cx="5695834" cy="1598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F3FF9-E900-D645-AB3B-1868DD9770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899" r="4258"/>
          <a:stretch/>
        </p:blipFill>
        <p:spPr>
          <a:xfrm>
            <a:off x="3194267" y="3506300"/>
            <a:ext cx="2730500" cy="722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C4F52-3F52-6C4B-81E1-BF495015E9F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3551117" y="5395565"/>
            <a:ext cx="2730500" cy="81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FF845E-B4B8-8E41-84AC-45EF8AB3F1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67"/>
          <a:stretch/>
        </p:blipFill>
        <p:spPr>
          <a:xfrm>
            <a:off x="6281617" y="1234712"/>
            <a:ext cx="5340387" cy="1620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2B5527-B0DE-1244-B441-AACFFBED5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240" y="3285771"/>
            <a:ext cx="3065227" cy="850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FBD270-7230-FA41-861D-DC6A2E099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1617" y="3285771"/>
            <a:ext cx="2730500" cy="1944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B2B7B0-8F35-1541-AC9A-DD38FD962A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2579" y="5495197"/>
            <a:ext cx="3086100" cy="850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7D9E1C-FB26-2746-ADEF-8CB97A798D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0435" y="4165351"/>
            <a:ext cx="1468321" cy="12477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E215ED-74D7-4C47-A920-EAE1F76056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03555" y="4174162"/>
            <a:ext cx="1454664" cy="128285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749CC29-350B-B04B-90D8-E3AC9362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64" y="-22206"/>
            <a:ext cx="10515600" cy="1325563"/>
          </a:xfrm>
        </p:spPr>
        <p:txBody>
          <a:bodyPr/>
          <a:lstStyle/>
          <a:p>
            <a:r>
              <a:rPr lang="ru-RU" dirty="0"/>
              <a:t>Ранее в сериале</a:t>
            </a:r>
            <a:endParaRPr lang="en-R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6B37CC-015F-DA4F-B712-993038E985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4567" y="150586"/>
            <a:ext cx="50038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42E1-0046-5C44-AD25-CB24C69F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65"/>
            <a:ext cx="10515600" cy="1325563"/>
          </a:xfrm>
        </p:spPr>
        <p:txBody>
          <a:bodyPr/>
          <a:lstStyle/>
          <a:p>
            <a:r>
              <a:rPr lang="ru-RU" dirty="0"/>
              <a:t>Задача настоящей работы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9C05A-10B0-0C4F-83CA-28857070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763"/>
            <a:ext cx="10515600" cy="1061413"/>
          </a:xfrm>
        </p:spPr>
        <p:txBody>
          <a:bodyPr>
            <a:normAutofit fontScale="92500"/>
          </a:bodyPr>
          <a:lstStyle/>
          <a:p>
            <a:r>
              <a:rPr lang="ru-RU" dirty="0"/>
              <a:t>Обобщение модели </a:t>
            </a:r>
            <a:r>
              <a:rPr lang="en-US" dirty="0"/>
              <a:t>TDPT</a:t>
            </a:r>
            <a:r>
              <a:rPr lang="ru-RU" dirty="0"/>
              <a:t> на поля произвольной поляризации.</a:t>
            </a:r>
            <a:endParaRPr lang="en-US" dirty="0"/>
          </a:p>
          <a:p>
            <a:r>
              <a:rPr lang="ru-RU" dirty="0"/>
              <a:t>Метод: формализм статистических тензоров, спектроскопия — </a:t>
            </a:r>
            <a:r>
              <a:rPr lang="en-US" dirty="0"/>
              <a:t>BSR</a:t>
            </a:r>
            <a:endParaRPr lang="en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38C77-4E02-E446-B083-0495FEE9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43" y="2231253"/>
            <a:ext cx="3107534" cy="4419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1750B-3C67-C24C-A6F3-05FDFEDB5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76" y="2576577"/>
            <a:ext cx="50038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982C5-163E-0B43-8BAF-4B802AC6B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075" y="3350467"/>
            <a:ext cx="4796675" cy="1030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31CB7-A042-104B-8A0C-7134FFAFA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424" y="5301764"/>
            <a:ext cx="3256194" cy="1082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624C72-4FEE-2C40-A143-F4D4DE0B7EBD}"/>
              </a:ext>
            </a:extLst>
          </p:cNvPr>
          <p:cNvSpPr txBox="1"/>
          <p:nvPr/>
        </p:nvSpPr>
        <p:spPr>
          <a:xfrm>
            <a:off x="5024172" y="4896323"/>
            <a:ext cx="546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Разложение в базисе циклических ковариантных орт:</a:t>
            </a:r>
            <a:endParaRPr lang="en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3F1A7B-F553-2C45-ABB1-EF4020CF4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89" y="5464555"/>
            <a:ext cx="2088990" cy="6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DA2F4D-B88C-4A45-9FFE-8CFCCDEC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343" y="1563690"/>
            <a:ext cx="4622800" cy="82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20B8E3-F2E3-A84D-8CE0-EF5B5CD21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63" y="3092450"/>
            <a:ext cx="5651500" cy="67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71B7F3-81A7-0C4E-8619-49E9C089F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91" y="4429901"/>
            <a:ext cx="3162300" cy="1854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34B3F3-BE23-F845-B92E-AF851F871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80" y="4772117"/>
            <a:ext cx="4381500" cy="1346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7A6CB1-7DA6-EF4C-A912-5DB168A09507}"/>
              </a:ext>
            </a:extLst>
          </p:cNvPr>
          <p:cNvSpPr txBox="1"/>
          <p:nvPr/>
        </p:nvSpPr>
        <p:spPr>
          <a:xfrm>
            <a:off x="933531" y="4412522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some angular momentum algebra:</a:t>
            </a: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49098-2DE9-FE45-AEC2-F0188564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76" y="17549"/>
            <a:ext cx="10515600" cy="1325563"/>
          </a:xfrm>
        </p:spPr>
        <p:txBody>
          <a:bodyPr/>
          <a:lstStyle/>
          <a:p>
            <a:r>
              <a:rPr lang="ru-RU" dirty="0"/>
              <a:t>Формализм статистических тензоров</a:t>
            </a:r>
            <a:endParaRPr lang="en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8506D-1327-F141-A682-D4D1B92D5B7D}"/>
              </a:ext>
            </a:extLst>
          </p:cNvPr>
          <p:cNvSpPr txBox="1"/>
          <p:nvPr/>
        </p:nvSpPr>
        <p:spPr>
          <a:xfrm>
            <a:off x="482165" y="1333375"/>
            <a:ext cx="313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матрица плотности электрона</a:t>
            </a:r>
            <a:endParaRPr lang="en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A4177F-96DC-E249-8823-B104318C8C08}"/>
              </a:ext>
            </a:extLst>
          </p:cNvPr>
          <p:cNvSpPr txBox="1"/>
          <p:nvPr/>
        </p:nvSpPr>
        <p:spPr>
          <a:xfrm>
            <a:off x="482165" y="2536063"/>
            <a:ext cx="346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статистический тензор электрона</a:t>
            </a:r>
            <a:endParaRPr lang="en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6CBB1-2349-E24F-A812-278E8FA2BEFC}"/>
              </a:ext>
            </a:extLst>
          </p:cNvPr>
          <p:cNvSpPr txBox="1"/>
          <p:nvPr/>
        </p:nvSpPr>
        <p:spPr>
          <a:xfrm>
            <a:off x="6571844" y="4060569"/>
            <a:ext cx="500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угловое распределение и спиновая поляризация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4276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363978-22C9-524A-B845-20D144680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0"/>
          <a:stretch/>
        </p:blipFill>
        <p:spPr>
          <a:xfrm>
            <a:off x="7957897" y="3672000"/>
            <a:ext cx="3176096" cy="28298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649098-2DE9-FE45-AEC2-F0188564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76" y="17549"/>
            <a:ext cx="10515600" cy="1325563"/>
          </a:xfrm>
        </p:spPr>
        <p:txBody>
          <a:bodyPr/>
          <a:lstStyle/>
          <a:p>
            <a:r>
              <a:rPr lang="ru-RU" dirty="0"/>
              <a:t>Теория возмущений</a:t>
            </a:r>
            <a:endParaRPr lang="en-R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C6AA6-DDE8-3548-B627-AD5005D28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66" y="1989834"/>
            <a:ext cx="4058377" cy="1027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30CCA0-7CC5-AD4A-B373-A15C706C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182" y="1925366"/>
            <a:ext cx="6306916" cy="13081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471F8E-0887-CB4E-891E-83AE206B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76" y="1177800"/>
            <a:ext cx="5219700" cy="73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DD872-A254-674C-94B7-6D04074970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16958" y="3308901"/>
            <a:ext cx="6657773" cy="3328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C4776C-55D9-2C4B-8F94-6DCFF77DC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" r="95928"/>
          <a:stretch/>
        </p:blipFill>
        <p:spPr>
          <a:xfrm>
            <a:off x="7762672" y="3815721"/>
            <a:ext cx="195225" cy="24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09F1-6E82-204C-A5FA-5D788635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68" y="139095"/>
            <a:ext cx="10515600" cy="762000"/>
          </a:xfrm>
        </p:spPr>
        <p:txBody>
          <a:bodyPr/>
          <a:lstStyle/>
          <a:p>
            <a:r>
              <a:rPr lang="ru-RU" dirty="0"/>
              <a:t>Результаты</a:t>
            </a:r>
            <a:endParaRPr lang="en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4B6C9-7066-1040-BC15-0B6C381C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7" y="3094722"/>
            <a:ext cx="26162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513288-416F-B148-8EA3-B3734B3B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7" y="3739107"/>
            <a:ext cx="41910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76344-5AD5-7341-B9ED-08E5D0E7F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23" y="5088385"/>
            <a:ext cx="2167096" cy="64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9BD50-D16F-F246-AD86-64813B02A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23" y="5662577"/>
            <a:ext cx="2449323" cy="675328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1E6CD253-7256-2D4B-ADD3-E1379CEA796D}"/>
              </a:ext>
            </a:extLst>
          </p:cNvPr>
          <p:cNvSpPr/>
          <p:nvPr/>
        </p:nvSpPr>
        <p:spPr>
          <a:xfrm>
            <a:off x="2674729" y="5427166"/>
            <a:ext cx="179393" cy="74152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FB5D0-ADF1-DE49-BE94-66B4E9C2D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122" y="5427166"/>
            <a:ext cx="3939368" cy="741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7CCCA-8923-A946-8836-D899149D7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7563" y="28685"/>
            <a:ext cx="6264470" cy="228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7DE2D1-FB51-D647-A71F-B3E433101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02" y="2012530"/>
            <a:ext cx="5003800" cy="50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788EA3-13CD-B64F-92CC-7ECEA4B747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563" y="3063750"/>
            <a:ext cx="6264470" cy="228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BBD6E4-4B68-4545-B715-11C2C7134F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1427" y="5530341"/>
            <a:ext cx="2286000" cy="469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F7123C-0F2D-C24B-B811-7215CDDB70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0477" y="2422695"/>
            <a:ext cx="2247900" cy="4699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086B07-A85D-C74A-89C6-85744A0BE459}"/>
              </a:ext>
            </a:extLst>
          </p:cNvPr>
          <p:cNvSpPr txBox="1"/>
          <p:nvPr/>
        </p:nvSpPr>
        <p:spPr>
          <a:xfrm>
            <a:off x="2212002" y="879647"/>
            <a:ext cx="264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Трансформация формы</a:t>
            </a:r>
          </a:p>
          <a:p>
            <a:r>
              <a:rPr lang="ru-RU" dirty="0"/>
              <a:t>углового распределения 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08190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8DE1-E490-5445-A521-DEF0FC9F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ru-RU" dirty="0"/>
              <a:t>Результаты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60A8-95E2-4B44-84BA-3458AA73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Обобщение модели </a:t>
            </a:r>
            <a:r>
              <a:rPr lang="en-US" dirty="0"/>
              <a:t>TDPT</a:t>
            </a:r>
            <a:r>
              <a:rPr lang="ru-RU" dirty="0"/>
              <a:t> на поля произвольной поляризации при помощи формализма статистических тензоров.</a:t>
            </a:r>
          </a:p>
          <a:p>
            <a:r>
              <a:rPr lang="ru-RU" dirty="0"/>
              <a:t>Проанализированы эффекты, вызванные </a:t>
            </a:r>
            <a:r>
              <a:rPr lang="ru-RU" dirty="0" err="1"/>
              <a:t>интерференциеи</a:t>
            </a:r>
            <a:r>
              <a:rPr lang="ru-RU" dirty="0"/>
              <a:t>̆ одно- и </a:t>
            </a:r>
            <a:r>
              <a:rPr lang="ru-RU" dirty="0" err="1"/>
              <a:t>двухфотонных</a:t>
            </a:r>
            <a:r>
              <a:rPr lang="ru-RU" dirty="0"/>
              <a:t> амплитуд переходов.</a:t>
            </a:r>
          </a:p>
          <a:p>
            <a:r>
              <a:rPr lang="ru-RU" dirty="0"/>
              <a:t>Показана роль фазы между гармониками как управляющего параметра для когерентного контроля над угловым распределением фотоэлектронов. </a:t>
            </a:r>
          </a:p>
          <a:p>
            <a:endParaRPr lang="ru-RU" dirty="0"/>
          </a:p>
          <a:p>
            <a:endParaRPr lang="en-US" dirty="0"/>
          </a:p>
          <a:p>
            <a:endParaRPr lang="en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59EB3-0F59-A147-8AA0-05F1A45008D0}"/>
              </a:ext>
            </a:extLst>
          </p:cNvPr>
          <p:cNvSpPr txBox="1"/>
          <p:nvPr/>
        </p:nvSpPr>
        <p:spPr>
          <a:xfrm>
            <a:off x="1023226" y="5807631"/>
            <a:ext cx="487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Статья по результатам работы принята в ЖЭТФ. 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92212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761A-87CA-8340-AF42-C7E8B371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Благодарности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5B105-DC34-6F4E-93DC-0D32D761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 выполнена при </a:t>
            </a:r>
            <a:r>
              <a:rPr lang="ru-RU" dirty="0" err="1"/>
              <a:t>финансовои</a:t>
            </a:r>
            <a:r>
              <a:rPr lang="ru-RU" dirty="0"/>
              <a:t>̆ поддержке </a:t>
            </a:r>
            <a:r>
              <a:rPr lang="ru-RU" dirty="0" err="1"/>
              <a:t>Российского</a:t>
            </a:r>
            <a:r>
              <a:rPr lang="ru-RU" dirty="0"/>
              <a:t> фонда фундаментальных исследований (РФФИ) </a:t>
            </a:r>
            <a:r>
              <a:rPr lang="en-GB" dirty="0"/>
              <a:t>No 20-52-12023; </a:t>
            </a:r>
            <a:r>
              <a:rPr lang="ru-RU" dirty="0"/>
              <a:t>Министерства науки и </a:t>
            </a:r>
            <a:r>
              <a:rPr lang="ru-RU" dirty="0" err="1"/>
              <a:t>выс</a:t>
            </a:r>
            <a:r>
              <a:rPr lang="ru-RU" dirty="0"/>
              <a:t>- </a:t>
            </a:r>
            <a:r>
              <a:rPr lang="ru-RU" dirty="0" err="1"/>
              <a:t>шего</a:t>
            </a:r>
            <a:r>
              <a:rPr lang="ru-RU" dirty="0"/>
              <a:t> образования </a:t>
            </a:r>
            <a:r>
              <a:rPr lang="ru-RU" dirty="0" err="1"/>
              <a:t>Российскои</a:t>
            </a:r>
            <a:r>
              <a:rPr lang="ru-RU" dirty="0"/>
              <a:t>̆ Федерации (проект </a:t>
            </a:r>
            <a:r>
              <a:rPr lang="en-GB" dirty="0"/>
              <a:t>No 0818-2020-0005) </a:t>
            </a:r>
            <a:r>
              <a:rPr lang="ru-RU" dirty="0"/>
              <a:t>с использованием вычислительных ресурсов ЦКП «Центр данных ДВО РАН». </a:t>
            </a:r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82857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221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Зависимость формы угловых распределений фотоэлектронов от параметров бихроматического ω+2ω поля</vt:lpstr>
      <vt:lpstr>Суть явления</vt:lpstr>
      <vt:lpstr>Ранее в сериале</vt:lpstr>
      <vt:lpstr>Задача настоящей работы</vt:lpstr>
      <vt:lpstr>Формализм статистических тензоров</vt:lpstr>
      <vt:lpstr>Теория возмущений</vt:lpstr>
      <vt:lpstr>Результаты</vt:lpstr>
      <vt:lpstr>Результаты</vt:lpstr>
      <vt:lpstr>Благодарности</vt:lpstr>
      <vt:lpstr>PowerPoint Presentation</vt:lpstr>
      <vt:lpstr>Результаты: спиновая поляризация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Зависимость формы угловых распределений фотоэлектронов от параметров бихроматического ω+2ω поля</dc:title>
  <dc:creator>Microsoft Office User</dc:creator>
  <cp:lastModifiedBy>Microsoft Office User</cp:lastModifiedBy>
  <cp:revision>26</cp:revision>
  <dcterms:created xsi:type="dcterms:W3CDTF">2022-04-14T15:01:15Z</dcterms:created>
  <dcterms:modified xsi:type="dcterms:W3CDTF">2022-04-17T13:29:49Z</dcterms:modified>
</cp:coreProperties>
</file>